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3"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6625"/>
  </p:normalViewPr>
  <p:slideViewPr>
    <p:cSldViewPr snapToGrid="0" snapToObjects="1">
      <p:cViewPr varScale="1">
        <p:scale>
          <a:sx n="90" d="100"/>
          <a:sy n="90" d="100"/>
        </p:scale>
        <p:origin x="232" y="128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4648498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617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770934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460403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50677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11792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309575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38801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7910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70835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62140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73583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5643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20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44453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96770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7/7/23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96684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7/7/23</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77046184"/>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5307C-B854-D148-BD7B-16797D75873A}"/>
              </a:ext>
            </a:extLst>
          </p:cNvPr>
          <p:cNvSpPr>
            <a:spLocks noGrp="1"/>
          </p:cNvSpPr>
          <p:nvPr>
            <p:ph type="ctrTitle"/>
          </p:nvPr>
        </p:nvSpPr>
        <p:spPr/>
        <p:txBody>
          <a:bodyPr/>
          <a:lstStyle/>
          <a:p>
            <a:r>
              <a:rPr lang="en-US" dirty="0"/>
              <a:t>Church Governance</a:t>
            </a:r>
          </a:p>
        </p:txBody>
      </p:sp>
      <p:sp>
        <p:nvSpPr>
          <p:cNvPr id="3" name="Subtitle 2">
            <a:extLst>
              <a:ext uri="{FF2B5EF4-FFF2-40B4-BE49-F238E27FC236}">
                <a16:creationId xmlns:a16="http://schemas.microsoft.com/office/drawing/2014/main" id="{D187316D-4ACA-7A43-B48F-8AB3AC9D7D1C}"/>
              </a:ext>
            </a:extLst>
          </p:cNvPr>
          <p:cNvSpPr>
            <a:spLocks noGrp="1"/>
          </p:cNvSpPr>
          <p:nvPr>
            <p:ph type="subTitle" idx="1"/>
          </p:nvPr>
        </p:nvSpPr>
        <p:spPr/>
        <p:txBody>
          <a:bodyPr/>
          <a:lstStyle/>
          <a:p>
            <a:r>
              <a:rPr lang="en-US" dirty="0"/>
              <a:t>Who is in charge of what around here?</a:t>
            </a:r>
          </a:p>
        </p:txBody>
      </p:sp>
    </p:spTree>
    <p:extLst>
      <p:ext uri="{BB962C8B-B14F-4D97-AF65-F5344CB8AC3E}">
        <p14:creationId xmlns:p14="http://schemas.microsoft.com/office/powerpoint/2010/main" val="14484398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9A884-9A3D-B84A-B765-18B6F9B6881F}"/>
              </a:ext>
            </a:extLst>
          </p:cNvPr>
          <p:cNvSpPr>
            <a:spLocks noGrp="1"/>
          </p:cNvSpPr>
          <p:nvPr>
            <p:ph type="title"/>
          </p:nvPr>
        </p:nvSpPr>
        <p:spPr/>
        <p:txBody>
          <a:bodyPr/>
          <a:lstStyle/>
          <a:p>
            <a:r>
              <a:rPr lang="en-US" dirty="0"/>
              <a:t>Congregational Authority </a:t>
            </a:r>
          </a:p>
        </p:txBody>
      </p:sp>
      <p:sp>
        <p:nvSpPr>
          <p:cNvPr id="3" name="Content Placeholder 2">
            <a:extLst>
              <a:ext uri="{FF2B5EF4-FFF2-40B4-BE49-F238E27FC236}">
                <a16:creationId xmlns:a16="http://schemas.microsoft.com/office/drawing/2014/main" id="{923FAAEF-E3CB-E54A-B2F3-F5E7AA57F414}"/>
              </a:ext>
            </a:extLst>
          </p:cNvPr>
          <p:cNvSpPr>
            <a:spLocks noGrp="1"/>
          </p:cNvSpPr>
          <p:nvPr>
            <p:ph idx="1"/>
          </p:nvPr>
        </p:nvSpPr>
        <p:spPr/>
        <p:txBody>
          <a:bodyPr/>
          <a:lstStyle/>
          <a:p>
            <a:pPr marL="342900" indent="-342900">
              <a:buFont typeface="+mj-lt"/>
              <a:buAutoNum type="arabicPeriod"/>
            </a:pPr>
            <a:r>
              <a:rPr lang="en-US" sz="2400" dirty="0"/>
              <a:t>The church is the final court of appeals in matters of discipline and membership. </a:t>
            </a:r>
          </a:p>
          <a:p>
            <a:pPr marL="342900" indent="-342900">
              <a:buFont typeface="+mj-lt"/>
              <a:buAutoNum type="arabicPeriod"/>
            </a:pPr>
            <a:r>
              <a:rPr lang="en-US" sz="2400" dirty="0"/>
              <a:t>The church has authority in matters of doctrine. </a:t>
            </a:r>
          </a:p>
          <a:p>
            <a:pPr marL="342900" indent="-342900">
              <a:buFont typeface="+mj-lt"/>
              <a:buAutoNum type="arabicPeriod"/>
            </a:pPr>
            <a:r>
              <a:rPr lang="en-US" sz="2400" b="1" dirty="0"/>
              <a:t>The members affirm and approve the church’s budget</a:t>
            </a:r>
            <a:r>
              <a:rPr lang="en-US" sz="2400" dirty="0"/>
              <a:t>. </a:t>
            </a:r>
          </a:p>
          <a:p>
            <a:pPr lvl="1"/>
            <a:r>
              <a:rPr lang="en-US" sz="2400" dirty="0"/>
              <a:t>“</a:t>
            </a:r>
            <a:r>
              <a:rPr lang="en-US" sz="2400" i="1" dirty="0"/>
              <a:t>We take this course so that no one should blame us about this generous gift that is being administered by us, </a:t>
            </a:r>
            <a:r>
              <a:rPr lang="en-US" sz="2400" i="1" baseline="30000" dirty="0"/>
              <a:t> </a:t>
            </a:r>
            <a:r>
              <a:rPr lang="en-US" sz="2400" i="1" dirty="0"/>
              <a:t>for we aim at what is honorable not only in the Lord’s sight but also in the sight of man”</a:t>
            </a:r>
            <a:r>
              <a:rPr lang="en-US" sz="2400" dirty="0"/>
              <a:t> (2 Cor. 8:20-22).</a:t>
            </a:r>
          </a:p>
          <a:p>
            <a:pPr lvl="1"/>
            <a:endParaRPr lang="en-US" dirty="0"/>
          </a:p>
          <a:p>
            <a:endParaRPr lang="en-US" dirty="0"/>
          </a:p>
        </p:txBody>
      </p:sp>
    </p:spTree>
    <p:extLst>
      <p:ext uri="{BB962C8B-B14F-4D97-AF65-F5344CB8AC3E}">
        <p14:creationId xmlns:p14="http://schemas.microsoft.com/office/powerpoint/2010/main" val="1338950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circle(in)">
                                      <p:cBhvr>
                                        <p:cTn id="7"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89485-DB20-664B-A478-41839018B828}"/>
              </a:ext>
            </a:extLst>
          </p:cNvPr>
          <p:cNvSpPr>
            <a:spLocks noGrp="1"/>
          </p:cNvSpPr>
          <p:nvPr>
            <p:ph type="title"/>
          </p:nvPr>
        </p:nvSpPr>
        <p:spPr/>
        <p:txBody>
          <a:bodyPr/>
          <a:lstStyle/>
          <a:p>
            <a:r>
              <a:rPr lang="en-US" dirty="0"/>
              <a:t>Congregational Authority </a:t>
            </a:r>
          </a:p>
        </p:txBody>
      </p:sp>
      <p:sp>
        <p:nvSpPr>
          <p:cNvPr id="3" name="Content Placeholder 2">
            <a:extLst>
              <a:ext uri="{FF2B5EF4-FFF2-40B4-BE49-F238E27FC236}">
                <a16:creationId xmlns:a16="http://schemas.microsoft.com/office/drawing/2014/main" id="{EF0272A5-727F-CD48-8D4B-98FED972DF8E}"/>
              </a:ext>
            </a:extLst>
          </p:cNvPr>
          <p:cNvSpPr>
            <a:spLocks noGrp="1"/>
          </p:cNvSpPr>
          <p:nvPr>
            <p:ph idx="1"/>
          </p:nvPr>
        </p:nvSpPr>
        <p:spPr>
          <a:xfrm>
            <a:off x="685801" y="2142067"/>
            <a:ext cx="10131425" cy="4044421"/>
          </a:xfrm>
        </p:spPr>
        <p:txBody>
          <a:bodyPr>
            <a:normAutofit fontScale="92500" lnSpcReduction="20000"/>
          </a:bodyPr>
          <a:lstStyle/>
          <a:p>
            <a:pPr marL="342900" indent="-342900">
              <a:buFont typeface="+mj-lt"/>
              <a:buAutoNum type="arabicPeriod"/>
            </a:pPr>
            <a:r>
              <a:rPr lang="en-US" sz="2400" dirty="0"/>
              <a:t>The church is the final court of appeals in matters of discipline and membership. </a:t>
            </a:r>
          </a:p>
          <a:p>
            <a:pPr marL="342900" indent="-342900">
              <a:buFont typeface="+mj-lt"/>
              <a:buAutoNum type="arabicPeriod"/>
            </a:pPr>
            <a:r>
              <a:rPr lang="en-US" sz="2400" dirty="0"/>
              <a:t>The church has authority in matters of doctrine. </a:t>
            </a:r>
          </a:p>
          <a:p>
            <a:pPr marL="342900" indent="-342900">
              <a:buFont typeface="+mj-lt"/>
              <a:buAutoNum type="arabicPeriod"/>
            </a:pPr>
            <a:r>
              <a:rPr lang="en-US" sz="2400" dirty="0"/>
              <a:t>The members affirm and approve the church’s budget. </a:t>
            </a:r>
          </a:p>
          <a:p>
            <a:pPr marL="342900" indent="-342900">
              <a:buFont typeface="+mj-lt"/>
              <a:buAutoNum type="arabicPeriod"/>
            </a:pPr>
            <a:r>
              <a:rPr lang="en-US" sz="2400" b="1" dirty="0"/>
              <a:t>The members must approve formal cooperation or disassociation and authoritative church representatives</a:t>
            </a:r>
            <a:r>
              <a:rPr lang="en-US" sz="2400" dirty="0"/>
              <a:t>.</a:t>
            </a:r>
          </a:p>
          <a:p>
            <a:pPr lvl="1"/>
            <a:r>
              <a:rPr lang="en-US" sz="2400" dirty="0"/>
              <a:t>“</a:t>
            </a:r>
            <a:r>
              <a:rPr lang="en-US" sz="2400" i="1" dirty="0"/>
              <a:t>Then it seemed good to the apostles and the elders, with the whole church, to choose men from among them and send them to Antioch with Paul and Barnabas</a:t>
            </a:r>
            <a:r>
              <a:rPr lang="en-US" sz="2400" dirty="0"/>
              <a:t>” (Acts 15:22).</a:t>
            </a:r>
          </a:p>
          <a:p>
            <a:pPr lvl="1"/>
            <a:r>
              <a:rPr lang="en-US" sz="2400" dirty="0"/>
              <a:t> “</a:t>
            </a:r>
            <a:r>
              <a:rPr lang="en-US" sz="2400" i="1" dirty="0"/>
              <a:t>And not only that, but he has been appointed by the churches to travel with us as we carry out this act of grace that is being ministered by us</a:t>
            </a:r>
            <a:r>
              <a:rPr lang="en-US" sz="2400" dirty="0"/>
              <a:t>” (2 Corinthians 8:19) .</a:t>
            </a:r>
          </a:p>
          <a:p>
            <a:endParaRPr lang="en-US" dirty="0"/>
          </a:p>
        </p:txBody>
      </p:sp>
    </p:spTree>
    <p:extLst>
      <p:ext uri="{BB962C8B-B14F-4D97-AF65-F5344CB8AC3E}">
        <p14:creationId xmlns:p14="http://schemas.microsoft.com/office/powerpoint/2010/main" val="1947339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arn(inVertical)">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barn(inVertical)">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1AADD-389F-E34A-8D5B-F3D0B27D56C8}"/>
              </a:ext>
            </a:extLst>
          </p:cNvPr>
          <p:cNvSpPr>
            <a:spLocks noGrp="1"/>
          </p:cNvSpPr>
          <p:nvPr>
            <p:ph type="title"/>
          </p:nvPr>
        </p:nvSpPr>
        <p:spPr/>
        <p:txBody>
          <a:bodyPr/>
          <a:lstStyle/>
          <a:p>
            <a:r>
              <a:rPr lang="en-US" dirty="0"/>
              <a:t>God makes us all responsible</a:t>
            </a:r>
          </a:p>
        </p:txBody>
      </p:sp>
      <p:sp>
        <p:nvSpPr>
          <p:cNvPr id="3" name="Content Placeholder 2">
            <a:extLst>
              <a:ext uri="{FF2B5EF4-FFF2-40B4-BE49-F238E27FC236}">
                <a16:creationId xmlns:a16="http://schemas.microsoft.com/office/drawing/2014/main" id="{8FA81096-C7C9-CC40-BDB5-5CA6FF499A88}"/>
              </a:ext>
            </a:extLst>
          </p:cNvPr>
          <p:cNvSpPr>
            <a:spLocks noGrp="1"/>
          </p:cNvSpPr>
          <p:nvPr>
            <p:ph idx="1"/>
          </p:nvPr>
        </p:nvSpPr>
        <p:spPr/>
        <p:txBody>
          <a:bodyPr>
            <a:normAutofit/>
          </a:bodyPr>
          <a:lstStyle/>
          <a:p>
            <a:r>
              <a:rPr lang="en-US" sz="2400" i="1" dirty="0"/>
              <a:t>“…</a:t>
            </a:r>
            <a:r>
              <a:rPr lang="en-US" sz="2400" b="1" i="1" u="sng" dirty="0"/>
              <a:t>Equip the saints</a:t>
            </a:r>
            <a:r>
              <a:rPr lang="en-US" sz="2400" i="1" dirty="0"/>
              <a:t> for the work of ministry, for </a:t>
            </a:r>
            <a:r>
              <a:rPr lang="en-US" sz="2400" b="1" i="1" u="sng" dirty="0"/>
              <a:t>building up the body</a:t>
            </a:r>
            <a:r>
              <a:rPr lang="en-US" sz="2400" i="1" dirty="0"/>
              <a:t> of Christ, </a:t>
            </a:r>
            <a:r>
              <a:rPr lang="en-US" sz="2400" b="1" i="1" baseline="30000" dirty="0"/>
              <a:t>13 </a:t>
            </a:r>
            <a:r>
              <a:rPr lang="en-US" sz="2400" i="1" dirty="0"/>
              <a:t>until we all attain to the </a:t>
            </a:r>
            <a:r>
              <a:rPr lang="en-US" sz="2400" b="1" i="1" u="sng" dirty="0"/>
              <a:t>unity of the faith</a:t>
            </a:r>
            <a:r>
              <a:rPr lang="en-US" sz="2400" i="1" dirty="0"/>
              <a:t> and of the </a:t>
            </a:r>
            <a:r>
              <a:rPr lang="en-US" sz="2400" b="1" i="1" u="sng" dirty="0"/>
              <a:t>knowledge</a:t>
            </a:r>
            <a:r>
              <a:rPr lang="en-US" sz="2400" i="1" dirty="0"/>
              <a:t> of the Son of God… </a:t>
            </a:r>
            <a:r>
              <a:rPr lang="en-US" sz="2400" b="1" i="1" baseline="30000" dirty="0"/>
              <a:t>15 </a:t>
            </a:r>
            <a:r>
              <a:rPr lang="en-US" sz="2400" i="1" dirty="0"/>
              <a:t>Rather, </a:t>
            </a:r>
            <a:r>
              <a:rPr lang="en-US" sz="2400" b="1" i="1" u="sng" dirty="0"/>
              <a:t>speaking the truth in love</a:t>
            </a:r>
            <a:r>
              <a:rPr lang="en-US" sz="2400" i="1" dirty="0"/>
              <a:t>, we are to grow up in every way into him who is the head, into Christ,</a:t>
            </a:r>
            <a:r>
              <a:rPr lang="en-US" sz="2400" b="1" i="1" baseline="30000" dirty="0"/>
              <a:t>16 </a:t>
            </a:r>
            <a:r>
              <a:rPr lang="en-US" sz="2400" i="1" dirty="0"/>
              <a:t>from whom the whole body, joined and held together</a:t>
            </a:r>
            <a:r>
              <a:rPr lang="en-US" sz="2400" b="1" i="1" u="sng" dirty="0"/>
              <a:t> by every joint with which it is equipped</a:t>
            </a:r>
            <a:r>
              <a:rPr lang="en-US" sz="2400" i="1" dirty="0"/>
              <a:t>, when </a:t>
            </a:r>
            <a:r>
              <a:rPr lang="en-US" sz="2400" b="1" i="1" u="sng" dirty="0"/>
              <a:t>each part</a:t>
            </a:r>
            <a:r>
              <a:rPr lang="en-US" sz="2400" i="1" dirty="0"/>
              <a:t> is working properly, makes the body grow so that it </a:t>
            </a:r>
            <a:r>
              <a:rPr lang="en-US" sz="2400" b="1" i="1" u="sng" dirty="0"/>
              <a:t>builds itself</a:t>
            </a:r>
            <a:r>
              <a:rPr lang="en-US" sz="2400" i="1" dirty="0"/>
              <a:t> up in love</a:t>
            </a:r>
            <a:r>
              <a:rPr lang="en-US" sz="2400" dirty="0"/>
              <a:t>” </a:t>
            </a:r>
          </a:p>
        </p:txBody>
      </p:sp>
    </p:spTree>
    <p:extLst>
      <p:ext uri="{BB962C8B-B14F-4D97-AF65-F5344CB8AC3E}">
        <p14:creationId xmlns:p14="http://schemas.microsoft.com/office/powerpoint/2010/main" val="39342892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2C89E-4479-8546-B3F7-62D02B39CA62}"/>
              </a:ext>
            </a:extLst>
          </p:cNvPr>
          <p:cNvSpPr>
            <a:spLocks noGrp="1"/>
          </p:cNvSpPr>
          <p:nvPr>
            <p:ph type="title"/>
          </p:nvPr>
        </p:nvSpPr>
        <p:spPr/>
        <p:txBody>
          <a:bodyPr/>
          <a:lstStyle/>
          <a:p>
            <a:r>
              <a:rPr lang="en-US" b="1" dirty="0"/>
              <a:t>Scriptural Offices</a:t>
            </a:r>
            <a:endParaRPr lang="en-US" dirty="0"/>
          </a:p>
        </p:txBody>
      </p:sp>
      <p:sp>
        <p:nvSpPr>
          <p:cNvPr id="3" name="Content Placeholder 2">
            <a:extLst>
              <a:ext uri="{FF2B5EF4-FFF2-40B4-BE49-F238E27FC236}">
                <a16:creationId xmlns:a16="http://schemas.microsoft.com/office/drawing/2014/main" id="{DB92AAD1-C83F-954D-8652-633059016426}"/>
              </a:ext>
            </a:extLst>
          </p:cNvPr>
          <p:cNvSpPr>
            <a:spLocks noGrp="1"/>
          </p:cNvSpPr>
          <p:nvPr>
            <p:ph idx="1"/>
          </p:nvPr>
        </p:nvSpPr>
        <p:spPr>
          <a:xfrm>
            <a:off x="685801" y="2217683"/>
            <a:ext cx="10131425" cy="4393324"/>
          </a:xfrm>
        </p:spPr>
        <p:txBody>
          <a:bodyPr>
            <a:normAutofit lnSpcReduction="10000"/>
          </a:bodyPr>
          <a:lstStyle/>
          <a:p>
            <a:r>
              <a:rPr lang="en-US" sz="2400" b="1" dirty="0"/>
              <a:t>Elder</a:t>
            </a:r>
          </a:p>
          <a:p>
            <a:pPr lvl="1"/>
            <a:r>
              <a:rPr lang="en-US" sz="2400" b="1" dirty="0"/>
              <a:t>The term elder (or, in Greek, </a:t>
            </a:r>
            <a:r>
              <a:rPr lang="en-US" sz="2400" b="1" i="1" dirty="0"/>
              <a:t>presbuteros</a:t>
            </a:r>
            <a:r>
              <a:rPr lang="en-US" sz="2400" b="1" dirty="0"/>
              <a:t>) is used interchangeably with overseer or bishop (</a:t>
            </a:r>
            <a:r>
              <a:rPr lang="en-US" sz="2400" b="1" i="1" dirty="0" err="1"/>
              <a:t>episkopous</a:t>
            </a:r>
            <a:r>
              <a:rPr lang="en-US" sz="2400" b="1" dirty="0"/>
              <a:t>) and pastor (</a:t>
            </a:r>
            <a:r>
              <a:rPr lang="en-US" sz="2400" b="1" i="1" dirty="0"/>
              <a:t>poimenas</a:t>
            </a:r>
            <a:r>
              <a:rPr lang="en-US" sz="2400" b="1" dirty="0"/>
              <a:t>)</a:t>
            </a:r>
            <a:r>
              <a:rPr lang="en-US" sz="2400" dirty="0"/>
              <a:t>. </a:t>
            </a:r>
          </a:p>
          <a:p>
            <a:pPr lvl="1"/>
            <a:r>
              <a:rPr lang="en-US" sz="2400" dirty="0"/>
              <a:t>“</a:t>
            </a:r>
            <a:r>
              <a:rPr lang="en-US" sz="2400" i="1" dirty="0"/>
              <a:t>Now from Miletus [the apostle Paul] sent to Ephesus and called the </a:t>
            </a:r>
            <a:r>
              <a:rPr lang="en-US" sz="2400" b="1" i="1" u="sng" dirty="0">
                <a:solidFill>
                  <a:schemeClr val="accent1"/>
                </a:solidFill>
              </a:rPr>
              <a:t>elders</a:t>
            </a:r>
            <a:r>
              <a:rPr lang="en-US" sz="2400" i="1" dirty="0"/>
              <a:t> </a:t>
            </a:r>
            <a:r>
              <a:rPr lang="en-US" sz="2400" dirty="0"/>
              <a:t>(presbuteros) </a:t>
            </a:r>
            <a:r>
              <a:rPr lang="en-US" sz="2400" i="1" dirty="0"/>
              <a:t>of the church to come to him</a:t>
            </a:r>
            <a:r>
              <a:rPr lang="en-US" sz="2400" dirty="0"/>
              <a:t>” (Acts 20:17)</a:t>
            </a:r>
          </a:p>
          <a:p>
            <a:pPr lvl="1"/>
            <a:r>
              <a:rPr lang="en-US" sz="2400" dirty="0"/>
              <a:t>“</a:t>
            </a:r>
            <a:r>
              <a:rPr lang="en-US" sz="2400" i="1" dirty="0"/>
              <a:t>Pay careful attention to yourselves and to all the flock, in which the Holy Spirit has made you </a:t>
            </a:r>
            <a:r>
              <a:rPr lang="en-US" sz="2400" b="1" i="1" u="sng" dirty="0">
                <a:solidFill>
                  <a:schemeClr val="accent1"/>
                </a:solidFill>
              </a:rPr>
              <a:t>overseers</a:t>
            </a:r>
            <a:r>
              <a:rPr lang="en-US" sz="2400" dirty="0">
                <a:solidFill>
                  <a:schemeClr val="accent1"/>
                </a:solidFill>
              </a:rPr>
              <a:t> </a:t>
            </a:r>
            <a:r>
              <a:rPr lang="en-US" sz="2400" dirty="0"/>
              <a:t>(</a:t>
            </a:r>
            <a:r>
              <a:rPr lang="en-US" sz="2400" i="1" dirty="0" err="1"/>
              <a:t>episkopous</a:t>
            </a:r>
            <a:r>
              <a:rPr lang="en-US" sz="2400" dirty="0"/>
              <a:t>)</a:t>
            </a:r>
            <a:r>
              <a:rPr lang="en-US" sz="2400" i="1" dirty="0"/>
              <a:t>, </a:t>
            </a:r>
            <a:r>
              <a:rPr lang="en-US" sz="2400" b="1" i="1" u="sng" dirty="0">
                <a:solidFill>
                  <a:schemeClr val="accent1"/>
                </a:solidFill>
              </a:rPr>
              <a:t>to care</a:t>
            </a:r>
            <a:r>
              <a:rPr lang="en-US" sz="2400" i="1" dirty="0">
                <a:solidFill>
                  <a:schemeClr val="accent1"/>
                </a:solidFill>
              </a:rPr>
              <a:t> </a:t>
            </a:r>
            <a:r>
              <a:rPr lang="en-US" sz="2400" dirty="0"/>
              <a:t>(</a:t>
            </a:r>
            <a:r>
              <a:rPr lang="en-US" sz="2400" dirty="0" err="1"/>
              <a:t>poimaino</a:t>
            </a:r>
            <a:r>
              <a:rPr lang="en-US" sz="2400" dirty="0"/>
              <a:t>; pastor or shepherd)</a:t>
            </a:r>
            <a:r>
              <a:rPr lang="en-US" sz="2400" i="1" dirty="0"/>
              <a:t> for the church of God, which he obtained with his own blood</a:t>
            </a:r>
            <a:r>
              <a:rPr lang="en-US" sz="2400" dirty="0"/>
              <a:t>” (Acts 20:28) </a:t>
            </a:r>
          </a:p>
          <a:p>
            <a:r>
              <a:rPr lang="en-US" sz="2400" dirty="0"/>
              <a:t>The elders are leaders who oversee (bishop) and pastor the church and meet the qualifications of 1 Timothy 3:1-7 and Titus 1:5-9. </a:t>
            </a:r>
          </a:p>
          <a:p>
            <a:pPr marL="457200" lvl="1" indent="0">
              <a:buNone/>
            </a:pPr>
            <a:endParaRPr lang="en-US" dirty="0"/>
          </a:p>
          <a:p>
            <a:pPr lvl="1"/>
            <a:endParaRPr lang="en-US" dirty="0"/>
          </a:p>
          <a:p>
            <a:pPr lvl="1"/>
            <a:endParaRPr lang="en-US" dirty="0"/>
          </a:p>
        </p:txBody>
      </p:sp>
    </p:spTree>
    <p:extLst>
      <p:ext uri="{BB962C8B-B14F-4D97-AF65-F5344CB8AC3E}">
        <p14:creationId xmlns:p14="http://schemas.microsoft.com/office/powerpoint/2010/main" val="254596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7C607-16BE-CD48-BB48-F082F4AA48F0}"/>
              </a:ext>
            </a:extLst>
          </p:cNvPr>
          <p:cNvSpPr>
            <a:spLocks noGrp="1"/>
          </p:cNvSpPr>
          <p:nvPr>
            <p:ph type="title"/>
          </p:nvPr>
        </p:nvSpPr>
        <p:spPr/>
        <p:txBody>
          <a:bodyPr/>
          <a:lstStyle/>
          <a:p>
            <a:r>
              <a:rPr lang="en-US" b="1" dirty="0"/>
              <a:t>Scriptural Offices: Elder</a:t>
            </a:r>
            <a:endParaRPr lang="en-US" dirty="0"/>
          </a:p>
        </p:txBody>
      </p:sp>
      <p:sp>
        <p:nvSpPr>
          <p:cNvPr id="3" name="Content Placeholder 2">
            <a:extLst>
              <a:ext uri="{FF2B5EF4-FFF2-40B4-BE49-F238E27FC236}">
                <a16:creationId xmlns:a16="http://schemas.microsoft.com/office/drawing/2014/main" id="{1F1CDF69-9EA4-2B46-84D3-176B13859BC1}"/>
              </a:ext>
            </a:extLst>
          </p:cNvPr>
          <p:cNvSpPr>
            <a:spLocks noGrp="1"/>
          </p:cNvSpPr>
          <p:nvPr>
            <p:ph idx="1"/>
          </p:nvPr>
        </p:nvSpPr>
        <p:spPr/>
        <p:txBody>
          <a:bodyPr>
            <a:noAutofit/>
          </a:bodyPr>
          <a:lstStyle/>
          <a:p>
            <a:r>
              <a:rPr lang="en-US" sz="2400" i="1" dirty="0"/>
              <a:t>So I exhort the </a:t>
            </a:r>
            <a:r>
              <a:rPr lang="en-US" sz="2400" b="1" i="1" u="sng" dirty="0">
                <a:solidFill>
                  <a:schemeClr val="accent1"/>
                </a:solidFill>
              </a:rPr>
              <a:t>elders</a:t>
            </a:r>
            <a:r>
              <a:rPr lang="en-US" sz="2400" i="1" dirty="0"/>
              <a:t> </a:t>
            </a:r>
            <a:r>
              <a:rPr lang="en-US" sz="2400" dirty="0"/>
              <a:t>(presbuteros) </a:t>
            </a:r>
            <a:r>
              <a:rPr lang="en-US" sz="2400" i="1" dirty="0"/>
              <a:t>among you, as a fellow elder</a:t>
            </a:r>
            <a:r>
              <a:rPr lang="en-US" sz="2400" b="1" i="1" dirty="0"/>
              <a:t> </a:t>
            </a:r>
            <a:r>
              <a:rPr lang="en-US" sz="2400" i="1" dirty="0"/>
              <a:t>and a witness of the sufferings of Christ, as well as a partaker in the glory that is going to be revealed: </a:t>
            </a:r>
            <a:r>
              <a:rPr lang="en-US" sz="2400" b="1" i="1" u="sng" dirty="0">
                <a:solidFill>
                  <a:schemeClr val="accent1"/>
                </a:solidFill>
              </a:rPr>
              <a:t>shepherd</a:t>
            </a:r>
            <a:r>
              <a:rPr lang="en-US" sz="2400" dirty="0">
                <a:solidFill>
                  <a:schemeClr val="accent1"/>
                </a:solidFill>
              </a:rPr>
              <a:t> </a:t>
            </a:r>
            <a:r>
              <a:rPr lang="en-US" sz="2400" dirty="0"/>
              <a:t>(</a:t>
            </a:r>
            <a:r>
              <a:rPr lang="en-US" sz="2400" i="1" dirty="0"/>
              <a:t>poimenas</a:t>
            </a:r>
            <a:r>
              <a:rPr lang="en-US" sz="2400" dirty="0"/>
              <a:t>) </a:t>
            </a:r>
            <a:r>
              <a:rPr lang="en-US" sz="2400" i="1" dirty="0"/>
              <a:t>the flock of God that is among you, exercising </a:t>
            </a:r>
            <a:r>
              <a:rPr lang="en-US" sz="2400" b="1" i="1" u="sng" dirty="0">
                <a:solidFill>
                  <a:schemeClr val="accent1"/>
                </a:solidFill>
              </a:rPr>
              <a:t>oversight</a:t>
            </a:r>
            <a:r>
              <a:rPr lang="en-US" sz="2400" b="1" i="1" dirty="0"/>
              <a:t> </a:t>
            </a:r>
            <a:r>
              <a:rPr lang="en-US" sz="2400" dirty="0"/>
              <a:t>(</a:t>
            </a:r>
            <a:r>
              <a:rPr lang="en-US" sz="2400" dirty="0" err="1"/>
              <a:t>episkopous</a:t>
            </a:r>
            <a:r>
              <a:rPr lang="en-US" sz="2400" dirty="0"/>
              <a:t>)…” (1Peter 5:1-2).</a:t>
            </a:r>
          </a:p>
          <a:p>
            <a:r>
              <a:rPr lang="en-US" sz="2400" b="1" dirty="0"/>
              <a:t>Elders give their primary attention to the ministry of the Word and Prayer </a:t>
            </a:r>
            <a:r>
              <a:rPr lang="en-US" sz="2400" dirty="0"/>
              <a:t>(Acts 6:4)</a:t>
            </a:r>
          </a:p>
          <a:p>
            <a:pPr lvl="1"/>
            <a:r>
              <a:rPr lang="en-US" sz="2400" i="1" dirty="0"/>
              <a:t>“To give instruction in sound doctrine and also to rebuke those who contradict it</a:t>
            </a:r>
            <a:r>
              <a:rPr lang="en-US" sz="2400" dirty="0"/>
              <a:t>” (Titus 1:9).</a:t>
            </a:r>
          </a:p>
          <a:p>
            <a:pPr lvl="1"/>
            <a:r>
              <a:rPr lang="en-US" sz="2400" dirty="0"/>
              <a:t> “</a:t>
            </a:r>
            <a:r>
              <a:rPr lang="en-US" sz="2400" i="1" dirty="0"/>
              <a:t>Let the elders who rule well be considered worthy of double honor, especially those who labor in preaching and teaching</a:t>
            </a:r>
            <a:r>
              <a:rPr lang="en-US" sz="2400" dirty="0"/>
              <a:t>” (1 Tm. 5:17).</a:t>
            </a:r>
          </a:p>
        </p:txBody>
      </p:sp>
    </p:spTree>
    <p:extLst>
      <p:ext uri="{BB962C8B-B14F-4D97-AF65-F5344CB8AC3E}">
        <p14:creationId xmlns:p14="http://schemas.microsoft.com/office/powerpoint/2010/main" val="1240735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3C566-2C82-AB48-A5BF-1CF8ADF70A72}"/>
              </a:ext>
            </a:extLst>
          </p:cNvPr>
          <p:cNvSpPr>
            <a:spLocks noGrp="1"/>
          </p:cNvSpPr>
          <p:nvPr>
            <p:ph type="title"/>
          </p:nvPr>
        </p:nvSpPr>
        <p:spPr/>
        <p:txBody>
          <a:bodyPr/>
          <a:lstStyle/>
          <a:p>
            <a:r>
              <a:rPr lang="en-US" b="1" dirty="0"/>
              <a:t>Scriptural Offices: Elder</a:t>
            </a:r>
            <a:endParaRPr lang="en-US" dirty="0"/>
          </a:p>
        </p:txBody>
      </p:sp>
      <p:sp>
        <p:nvSpPr>
          <p:cNvPr id="3" name="Content Placeholder 2">
            <a:extLst>
              <a:ext uri="{FF2B5EF4-FFF2-40B4-BE49-F238E27FC236}">
                <a16:creationId xmlns:a16="http://schemas.microsoft.com/office/drawing/2014/main" id="{FF2058C1-7F0B-CC41-8F56-5DA5DF98431C}"/>
              </a:ext>
            </a:extLst>
          </p:cNvPr>
          <p:cNvSpPr>
            <a:spLocks noGrp="1"/>
          </p:cNvSpPr>
          <p:nvPr>
            <p:ph idx="1"/>
          </p:nvPr>
        </p:nvSpPr>
        <p:spPr/>
        <p:txBody>
          <a:bodyPr>
            <a:noAutofit/>
          </a:bodyPr>
          <a:lstStyle/>
          <a:p>
            <a:r>
              <a:rPr lang="en-US" sz="2400" b="1" dirty="0"/>
              <a:t>Only qualified men may serve in the office and function of a pastor</a:t>
            </a:r>
            <a:r>
              <a:rPr lang="en-US" sz="2400" dirty="0"/>
              <a:t>.</a:t>
            </a:r>
          </a:p>
          <a:p>
            <a:pPr lvl="1"/>
            <a:r>
              <a:rPr lang="en-US" sz="2200" dirty="0"/>
              <a:t>“</a:t>
            </a:r>
            <a:r>
              <a:rPr lang="en-US" sz="2200" i="1" dirty="0"/>
              <a:t>Let a woman learn quietly with all submissiveness.</a:t>
            </a:r>
            <a:r>
              <a:rPr lang="en-US" dirty="0"/>
              <a:t>  </a:t>
            </a:r>
            <a:r>
              <a:rPr lang="en-US" sz="2200" i="1" dirty="0"/>
              <a:t>I do not permit a woman </a:t>
            </a:r>
            <a:r>
              <a:rPr lang="en-US" sz="2200" i="1" dirty="0">
                <a:solidFill>
                  <a:schemeClr val="accent1"/>
                </a:solidFill>
              </a:rPr>
              <a:t>to teach </a:t>
            </a:r>
            <a:r>
              <a:rPr lang="en-US" sz="2200" i="1" dirty="0"/>
              <a:t>or to </a:t>
            </a:r>
            <a:r>
              <a:rPr lang="en-US" sz="2200" i="1" dirty="0">
                <a:solidFill>
                  <a:schemeClr val="accent1"/>
                </a:solidFill>
              </a:rPr>
              <a:t>exercise authority </a:t>
            </a:r>
            <a:r>
              <a:rPr lang="en-US" sz="2200" i="1" dirty="0"/>
              <a:t>over a man; rather, she is to remain quiet. For Adam was formed first, then Eve</a:t>
            </a:r>
            <a:r>
              <a:rPr lang="en-US" sz="2200" dirty="0"/>
              <a:t>” (1 Tim. 2:11-13).</a:t>
            </a:r>
          </a:p>
          <a:p>
            <a:pPr lvl="2"/>
            <a:r>
              <a:rPr lang="en-US" sz="2000" dirty="0"/>
              <a:t>V. 11 Women must learn </a:t>
            </a:r>
            <a:r>
              <a:rPr lang="en-US" sz="2000" dirty="0">
                <a:solidFill>
                  <a:schemeClr val="accent6"/>
                </a:solidFill>
              </a:rPr>
              <a:t>(1) quietly</a:t>
            </a:r>
          </a:p>
          <a:p>
            <a:pPr lvl="3"/>
            <a:r>
              <a:rPr lang="en-US" sz="2000" dirty="0"/>
              <a:t>V. 12 Women are </a:t>
            </a:r>
            <a:r>
              <a:rPr lang="en-US" sz="2000" dirty="0">
                <a:solidFill>
                  <a:schemeClr val="accent6"/>
                </a:solidFill>
              </a:rPr>
              <a:t>(1) not to teach men</a:t>
            </a:r>
          </a:p>
          <a:p>
            <a:pPr lvl="2"/>
            <a:r>
              <a:rPr lang="en-US" sz="2000" dirty="0"/>
              <a:t>V. 11 Women must learn </a:t>
            </a:r>
            <a:r>
              <a:rPr lang="en-US" sz="2000" dirty="0">
                <a:solidFill>
                  <a:schemeClr val="accent2"/>
                </a:solidFill>
              </a:rPr>
              <a:t>(2) with full submission</a:t>
            </a:r>
            <a:endParaRPr lang="en-US" sz="2000" dirty="0"/>
          </a:p>
          <a:p>
            <a:pPr lvl="3"/>
            <a:r>
              <a:rPr lang="en-US" sz="2000" dirty="0"/>
              <a:t>V. 12  Women must not </a:t>
            </a:r>
            <a:r>
              <a:rPr lang="en-US" sz="2000" dirty="0">
                <a:solidFill>
                  <a:schemeClr val="accent2"/>
                </a:solidFill>
              </a:rPr>
              <a:t>(2) have authority over a man</a:t>
            </a:r>
            <a:endParaRPr lang="en-US" sz="2000" dirty="0"/>
          </a:p>
        </p:txBody>
      </p:sp>
    </p:spTree>
    <p:extLst>
      <p:ext uri="{BB962C8B-B14F-4D97-AF65-F5344CB8AC3E}">
        <p14:creationId xmlns:p14="http://schemas.microsoft.com/office/powerpoint/2010/main" val="1228705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heckerboard(across)">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heckerboard(across)">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CBC40-34CF-4F47-940F-73A627929FB2}"/>
              </a:ext>
            </a:extLst>
          </p:cNvPr>
          <p:cNvSpPr>
            <a:spLocks noGrp="1"/>
          </p:cNvSpPr>
          <p:nvPr>
            <p:ph type="title"/>
          </p:nvPr>
        </p:nvSpPr>
        <p:spPr/>
        <p:txBody>
          <a:bodyPr/>
          <a:lstStyle/>
          <a:p>
            <a:r>
              <a:rPr lang="en-US" b="1" dirty="0"/>
              <a:t>Scriptural Offices: Elder</a:t>
            </a:r>
            <a:endParaRPr lang="en-US" dirty="0"/>
          </a:p>
        </p:txBody>
      </p:sp>
      <p:sp>
        <p:nvSpPr>
          <p:cNvPr id="3" name="Content Placeholder 2">
            <a:extLst>
              <a:ext uri="{FF2B5EF4-FFF2-40B4-BE49-F238E27FC236}">
                <a16:creationId xmlns:a16="http://schemas.microsoft.com/office/drawing/2014/main" id="{63130FA7-CA3D-394B-B819-7BDF9EC471E7}"/>
              </a:ext>
            </a:extLst>
          </p:cNvPr>
          <p:cNvSpPr>
            <a:spLocks noGrp="1"/>
          </p:cNvSpPr>
          <p:nvPr>
            <p:ph idx="1"/>
          </p:nvPr>
        </p:nvSpPr>
        <p:spPr/>
        <p:txBody>
          <a:bodyPr>
            <a:normAutofit/>
          </a:bodyPr>
          <a:lstStyle/>
          <a:p>
            <a:r>
              <a:rPr lang="en-US" sz="2400" b="1" dirty="0"/>
              <a:t>The Scriptures teach that, ordinarily, there should be a plurality of pastors in each local church </a:t>
            </a:r>
            <a:r>
              <a:rPr lang="en-US" sz="2400" dirty="0"/>
              <a:t>(Ac.14:23; Ac. 20:17; Phil. 1:1; Titus 1:5; plural nouns). </a:t>
            </a:r>
          </a:p>
          <a:p>
            <a:endParaRPr lang="en-US" sz="2400" dirty="0"/>
          </a:p>
          <a:p>
            <a:r>
              <a:rPr lang="en-US" sz="2400" dirty="0"/>
              <a:t>“</a:t>
            </a:r>
            <a:r>
              <a:rPr lang="en-US" sz="2400" i="1" dirty="0"/>
              <a:t>Obey your leaders and submit to them, for they are keeping watch over your souls, as those who will have to give an account. Let them do this with joy and not with groaning, for that would be of no advantage to you</a:t>
            </a:r>
            <a:r>
              <a:rPr lang="en-US" sz="2400" dirty="0"/>
              <a:t>” (Hebrews 13:17). </a:t>
            </a:r>
          </a:p>
        </p:txBody>
      </p:sp>
    </p:spTree>
    <p:extLst>
      <p:ext uri="{BB962C8B-B14F-4D97-AF65-F5344CB8AC3E}">
        <p14:creationId xmlns:p14="http://schemas.microsoft.com/office/powerpoint/2010/main" val="1254010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dissolv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79C1C-70CC-0E43-8642-A4D43CBE24C3}"/>
              </a:ext>
            </a:extLst>
          </p:cNvPr>
          <p:cNvSpPr>
            <a:spLocks noGrp="1"/>
          </p:cNvSpPr>
          <p:nvPr>
            <p:ph type="title"/>
          </p:nvPr>
        </p:nvSpPr>
        <p:spPr/>
        <p:txBody>
          <a:bodyPr/>
          <a:lstStyle/>
          <a:p>
            <a:r>
              <a:rPr lang="en-US" b="1" dirty="0"/>
              <a:t>Scriptural Offices: Deacon</a:t>
            </a:r>
            <a:endParaRPr lang="en-US" dirty="0"/>
          </a:p>
        </p:txBody>
      </p:sp>
      <p:sp>
        <p:nvSpPr>
          <p:cNvPr id="3" name="Content Placeholder 2">
            <a:extLst>
              <a:ext uri="{FF2B5EF4-FFF2-40B4-BE49-F238E27FC236}">
                <a16:creationId xmlns:a16="http://schemas.microsoft.com/office/drawing/2014/main" id="{9F700B77-93E6-224E-9BD2-C0DCA6A0EFA6}"/>
              </a:ext>
            </a:extLst>
          </p:cNvPr>
          <p:cNvSpPr>
            <a:spLocks noGrp="1"/>
          </p:cNvSpPr>
          <p:nvPr>
            <p:ph idx="1"/>
          </p:nvPr>
        </p:nvSpPr>
        <p:spPr/>
        <p:txBody>
          <a:bodyPr>
            <a:noAutofit/>
          </a:bodyPr>
          <a:lstStyle/>
          <a:p>
            <a:r>
              <a:rPr lang="en-US" sz="2400" dirty="0"/>
              <a:t>‘Deacon’ (</a:t>
            </a:r>
            <a:r>
              <a:rPr lang="el-GR" sz="2400" i="1" dirty="0"/>
              <a:t>διάκονος</a:t>
            </a:r>
            <a:r>
              <a:rPr lang="en-US" sz="2400" dirty="0"/>
              <a:t>) means ‘servant.’</a:t>
            </a:r>
          </a:p>
          <a:p>
            <a:pPr lvl="1"/>
            <a:r>
              <a:rPr lang="en-US" sz="2400" dirty="0"/>
              <a:t>A deacon is a servant who safeguards the unity of the church and supports the ministry of the Word. </a:t>
            </a:r>
          </a:p>
          <a:p>
            <a:pPr lvl="1"/>
            <a:r>
              <a:rPr lang="en-US" sz="2400" dirty="0"/>
              <a:t>Deacons protect the unity of the church by caring for the pressing practical needs of all the members of the church. </a:t>
            </a:r>
          </a:p>
          <a:p>
            <a:pPr lvl="1"/>
            <a:r>
              <a:rPr lang="en-US" sz="2400" dirty="0"/>
              <a:t>They support the ministry of the Word by handling the church's day-to-day operations. </a:t>
            </a:r>
          </a:p>
          <a:p>
            <a:r>
              <a:rPr lang="en-US" sz="2400" dirty="0"/>
              <a:t>Deacons must be humble examples of godly service and character for the church (see 1 Timothy 3:8-13). </a:t>
            </a:r>
          </a:p>
        </p:txBody>
      </p:sp>
    </p:spTree>
    <p:extLst>
      <p:ext uri="{BB962C8B-B14F-4D97-AF65-F5344CB8AC3E}">
        <p14:creationId xmlns:p14="http://schemas.microsoft.com/office/powerpoint/2010/main" val="3112542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1DA71-9A08-2641-BC0E-E2169BB9AA84}"/>
              </a:ext>
            </a:extLst>
          </p:cNvPr>
          <p:cNvSpPr>
            <a:spLocks noGrp="1"/>
          </p:cNvSpPr>
          <p:nvPr>
            <p:ph type="title"/>
          </p:nvPr>
        </p:nvSpPr>
        <p:spPr/>
        <p:txBody>
          <a:bodyPr/>
          <a:lstStyle/>
          <a:p>
            <a:r>
              <a:rPr lang="en-US" dirty="0"/>
              <a:t>Congregational Authority </a:t>
            </a:r>
          </a:p>
        </p:txBody>
      </p:sp>
      <p:sp>
        <p:nvSpPr>
          <p:cNvPr id="3" name="Content Placeholder 2">
            <a:extLst>
              <a:ext uri="{FF2B5EF4-FFF2-40B4-BE49-F238E27FC236}">
                <a16:creationId xmlns:a16="http://schemas.microsoft.com/office/drawing/2014/main" id="{29CF202A-2F39-7C41-BF46-305639AAC698}"/>
              </a:ext>
            </a:extLst>
          </p:cNvPr>
          <p:cNvSpPr>
            <a:spLocks noGrp="1"/>
          </p:cNvSpPr>
          <p:nvPr>
            <p:ph idx="1"/>
          </p:nvPr>
        </p:nvSpPr>
        <p:spPr/>
        <p:txBody>
          <a:bodyPr>
            <a:normAutofit/>
          </a:bodyPr>
          <a:lstStyle/>
          <a:p>
            <a:pPr marL="342900" indent="-342900">
              <a:buFont typeface="+mj-lt"/>
              <a:buAutoNum type="arabicPeriod"/>
            </a:pPr>
            <a:r>
              <a:rPr lang="en-US" sz="2400" b="1" dirty="0"/>
              <a:t>Matthew 18:15-20 teaches that the church is the final court of appeals in matters of discipline and membership</a:t>
            </a:r>
            <a:r>
              <a:rPr lang="en-US" sz="2400" dirty="0"/>
              <a:t>. </a:t>
            </a:r>
          </a:p>
          <a:p>
            <a:pPr lvl="1"/>
            <a:r>
              <a:rPr lang="en-US" sz="2400" dirty="0"/>
              <a:t>The witnesses of 18:15-16 are to tell the matter</a:t>
            </a:r>
            <a:r>
              <a:rPr lang="en-US" sz="2400" i="1" dirty="0"/>
              <a:t> </a:t>
            </a:r>
            <a:r>
              <a:rPr lang="en-US" sz="2400" dirty="0"/>
              <a:t>“</a:t>
            </a:r>
            <a:r>
              <a:rPr lang="en-US" sz="2400" i="1" dirty="0"/>
              <a:t>to the church</a:t>
            </a:r>
            <a:r>
              <a:rPr lang="en-US" sz="2400" dirty="0"/>
              <a:t>”</a:t>
            </a:r>
            <a:r>
              <a:rPr lang="en-US" sz="2400" i="1" dirty="0"/>
              <a:t> </a:t>
            </a:r>
            <a:r>
              <a:rPr lang="en-US" sz="2400" dirty="0"/>
              <a:t>(18:17b). </a:t>
            </a:r>
          </a:p>
          <a:p>
            <a:pPr lvl="1"/>
            <a:r>
              <a:rPr lang="en-US" sz="2400" dirty="0"/>
              <a:t>“</a:t>
            </a:r>
            <a:r>
              <a:rPr lang="en-US" sz="2400" i="1" dirty="0"/>
              <a:t>When you are </a:t>
            </a:r>
            <a:r>
              <a:rPr lang="en-US" sz="2400" i="1" dirty="0">
                <a:solidFill>
                  <a:schemeClr val="accent1"/>
                </a:solidFill>
              </a:rPr>
              <a:t>assembled</a:t>
            </a:r>
            <a:r>
              <a:rPr lang="en-US" sz="2400" i="1" dirty="0"/>
              <a:t> </a:t>
            </a:r>
            <a:r>
              <a:rPr lang="en-US" sz="2400" i="1" dirty="0">
                <a:solidFill>
                  <a:schemeClr val="accent2"/>
                </a:solidFill>
              </a:rPr>
              <a:t>in the name of the Lord Jesus</a:t>
            </a:r>
            <a:r>
              <a:rPr lang="en-US" sz="2400" i="1" dirty="0"/>
              <a:t>, and my spirit is present, with </a:t>
            </a:r>
            <a:r>
              <a:rPr lang="en-US" sz="2400" i="1" dirty="0">
                <a:solidFill>
                  <a:schemeClr val="accent6"/>
                </a:solidFill>
              </a:rPr>
              <a:t>the power of our Lord Jesus</a:t>
            </a:r>
            <a:r>
              <a:rPr lang="en-US" sz="2400" i="1" dirty="0"/>
              <a:t>, you are to deliver this man to Satan for the destruction of the flesh</a:t>
            </a:r>
            <a:r>
              <a:rPr lang="en-US" sz="2400" dirty="0"/>
              <a:t>” (1 Cor. 5:4).</a:t>
            </a:r>
          </a:p>
          <a:p>
            <a:pPr lvl="1"/>
            <a:r>
              <a:rPr lang="en-US" sz="2400" b="1" dirty="0"/>
              <a:t>“</a:t>
            </a:r>
            <a:r>
              <a:rPr lang="en-US" sz="2400" dirty="0"/>
              <a:t>So you should rather turn to forgive and comfort him, or he may be overwhelmed by excessive sorrow” (2 Cor. 2:6). </a:t>
            </a:r>
          </a:p>
        </p:txBody>
      </p:sp>
    </p:spTree>
    <p:extLst>
      <p:ext uri="{BB962C8B-B14F-4D97-AF65-F5344CB8AC3E}">
        <p14:creationId xmlns:p14="http://schemas.microsoft.com/office/powerpoint/2010/main" val="3271100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E1A4CB-0D43-D445-8B6A-31DA104869F9}"/>
              </a:ext>
            </a:extLst>
          </p:cNvPr>
          <p:cNvSpPr>
            <a:spLocks noGrp="1"/>
          </p:cNvSpPr>
          <p:nvPr>
            <p:ph type="title"/>
          </p:nvPr>
        </p:nvSpPr>
        <p:spPr/>
        <p:txBody>
          <a:bodyPr/>
          <a:lstStyle/>
          <a:p>
            <a:r>
              <a:rPr lang="en-US" dirty="0"/>
              <a:t>Congregational Authority </a:t>
            </a:r>
          </a:p>
        </p:txBody>
      </p:sp>
      <p:sp>
        <p:nvSpPr>
          <p:cNvPr id="3" name="Content Placeholder 2">
            <a:extLst>
              <a:ext uri="{FF2B5EF4-FFF2-40B4-BE49-F238E27FC236}">
                <a16:creationId xmlns:a16="http://schemas.microsoft.com/office/drawing/2014/main" id="{4AEE9DAC-F025-F34E-BD6C-874C39F889C5}"/>
              </a:ext>
            </a:extLst>
          </p:cNvPr>
          <p:cNvSpPr>
            <a:spLocks noGrp="1"/>
          </p:cNvSpPr>
          <p:nvPr>
            <p:ph idx="1"/>
          </p:nvPr>
        </p:nvSpPr>
        <p:spPr>
          <a:xfrm>
            <a:off x="685801" y="2142067"/>
            <a:ext cx="10131425" cy="3649133"/>
          </a:xfrm>
        </p:spPr>
        <p:txBody>
          <a:bodyPr>
            <a:normAutofit fontScale="92500" lnSpcReduction="10000"/>
          </a:bodyPr>
          <a:lstStyle/>
          <a:p>
            <a:pPr marL="342900" indent="-342900">
              <a:buFont typeface="+mj-lt"/>
              <a:buAutoNum type="arabicPeriod"/>
            </a:pPr>
            <a:r>
              <a:rPr lang="en-US" sz="2400" dirty="0"/>
              <a:t>The church is the final court of appeals in matters of discipline and membership. </a:t>
            </a:r>
          </a:p>
          <a:p>
            <a:pPr marL="342900" indent="-342900">
              <a:buFont typeface="+mj-lt"/>
              <a:buAutoNum type="arabicPeriod"/>
            </a:pPr>
            <a:r>
              <a:rPr lang="en-US" sz="2400" b="1" dirty="0"/>
              <a:t>The church has authority in matters of doctrine</a:t>
            </a:r>
            <a:r>
              <a:rPr lang="en-US" sz="2400" dirty="0"/>
              <a:t>. </a:t>
            </a:r>
          </a:p>
          <a:p>
            <a:pPr lvl="1"/>
            <a:r>
              <a:rPr lang="en-US" sz="2400" dirty="0"/>
              <a:t>Electing leaders: “</a:t>
            </a:r>
            <a:r>
              <a:rPr lang="en-US" sz="2400" i="1" dirty="0"/>
              <a:t>This is why I left you in Crete, so that you might put what remained into order, and appoint elders in every town as I directed you</a:t>
            </a:r>
            <a:r>
              <a:rPr lang="en-US" sz="2400" dirty="0"/>
              <a:t>” (Titus 1:5). </a:t>
            </a:r>
          </a:p>
          <a:p>
            <a:pPr lvl="2"/>
            <a:r>
              <a:rPr lang="en-US" sz="2200" dirty="0"/>
              <a:t>“</a:t>
            </a:r>
            <a:r>
              <a:rPr lang="en-US" sz="2200" i="1" dirty="0"/>
              <a:t>Pick out from among you seven men of good repute, full of the Spirit and of wisdom, whom we will appoint to this duty… And what they said pleased the whole gathering, and they chose</a:t>
            </a:r>
            <a:r>
              <a:rPr lang="en-US" sz="2200" dirty="0"/>
              <a:t>…” (Acts 6:3, 5).</a:t>
            </a:r>
          </a:p>
          <a:p>
            <a:pPr lvl="1"/>
            <a:r>
              <a:rPr lang="en-US" sz="2400" dirty="0"/>
              <a:t>Church Defining Documents</a:t>
            </a:r>
          </a:p>
          <a:p>
            <a:pPr lvl="2"/>
            <a:endParaRPr lang="en-US" sz="2200" dirty="0"/>
          </a:p>
          <a:p>
            <a:endParaRPr lang="en-US" dirty="0"/>
          </a:p>
        </p:txBody>
      </p:sp>
    </p:spTree>
    <p:extLst>
      <p:ext uri="{BB962C8B-B14F-4D97-AF65-F5344CB8AC3E}">
        <p14:creationId xmlns:p14="http://schemas.microsoft.com/office/powerpoint/2010/main" val="1378240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04C7E"/>
      </a:dk2>
      <a:lt2>
        <a:srgbClr val="EBEBEB"/>
      </a:lt2>
      <a:accent1>
        <a:srgbClr val="94CE67"/>
      </a:accent1>
      <a:accent2>
        <a:srgbClr val="49D1CD"/>
      </a:accent2>
      <a:accent3>
        <a:srgbClr val="61A5D6"/>
      </a:accent3>
      <a:accent4>
        <a:srgbClr val="9D8CD3"/>
      </a:accent4>
      <a:accent5>
        <a:srgbClr val="E45C8A"/>
      </a:accent5>
      <a:accent6>
        <a:srgbClr val="F98C61"/>
      </a:accent6>
      <a:hlink>
        <a:srgbClr val="AAF172"/>
      </a:hlink>
      <a:folHlink>
        <a:srgbClr val="E7F19A"/>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E44E6A2F-09CD-4BE0-B42D-107FF03CEED6}"/>
    </a:ext>
  </a:extLst>
</a:theme>
</file>

<file path=docProps/app.xml><?xml version="1.0" encoding="utf-8"?>
<Properties xmlns="http://schemas.openxmlformats.org/officeDocument/2006/extended-properties" xmlns:vt="http://schemas.openxmlformats.org/officeDocument/2006/docPropsVTypes">
  <Template>{414E9B92-8E9E-934E-8ED5-2C06BDBB6B44}tf10001058</Template>
  <TotalTime>141</TotalTime>
  <Words>1143</Words>
  <Application>Microsoft Macintosh PowerPoint</Application>
  <PresentationFormat>Widescreen</PresentationFormat>
  <Paragraphs>56</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Celestial</vt:lpstr>
      <vt:lpstr>Church Governance</vt:lpstr>
      <vt:lpstr>God makes us all responsible</vt:lpstr>
      <vt:lpstr>Scriptural Offices</vt:lpstr>
      <vt:lpstr>Scriptural Offices: Elder</vt:lpstr>
      <vt:lpstr>Scriptural Offices: Elder</vt:lpstr>
      <vt:lpstr>Scriptural Offices: Elder</vt:lpstr>
      <vt:lpstr>Scriptural Offices: Deacon</vt:lpstr>
      <vt:lpstr>Congregational Authority </vt:lpstr>
      <vt:lpstr>Congregational Authority </vt:lpstr>
      <vt:lpstr>Congregational Authority </vt:lpstr>
      <vt:lpstr>Congregational Authority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Church Governance</dc:title>
  <dc:creator>Michael Lopes</dc:creator>
  <cp:lastModifiedBy>Michael Lopes</cp:lastModifiedBy>
  <cp:revision>17</cp:revision>
  <dcterms:created xsi:type="dcterms:W3CDTF">2023-07-06T12:46:29Z</dcterms:created>
  <dcterms:modified xsi:type="dcterms:W3CDTF">2023-07-07T19:12:17Z</dcterms:modified>
</cp:coreProperties>
</file>